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1" r:id="rId3"/>
    <p:sldId id="265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9ED280D-7DA6-4867-BD24-1BC1CA622253}" type="datetimeFigureOut">
              <a:rPr lang="en-US"/>
              <a:pPr/>
              <a:t>30-May-12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3853DD0-89CD-4D9A-9404-49636934F2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A1AF6E-D94E-4EBF-88B7-2CCD0DCD2F74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24527D-8DF5-48D9-8F02-5C41D98BF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Grades for the Marks Obtained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EA18B-D6B8-42D4-B881-D5E04AED27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Grades for the Marks Obtained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EA18B-D6B8-42D4-B881-D5E04AED27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1D34-D8F9-409E-98CC-DAB7DC911F3A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3F2B-0F2C-491E-A7F6-DB1F72646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9024-457D-42CF-9E9D-5196537F415A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9153-21A5-4C67-8D63-BDBA2ED1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0EE4-E297-4FDA-B6E1-8C343EB3358E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CB8A-0C60-46F7-BB7A-5999FCB82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F506-63AF-497A-8AA4-534809B27226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D7E4-5576-4517-B1BF-3926CFD60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A269-7DD9-41E0-96F6-752CFD6CADCC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BE73-882F-4FF6-8E2A-FEDE5E5C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D06D-B5F9-41AC-A485-0FBF2E6A78C6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5C81-AAF7-4D79-B341-556672040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2869-E6B1-4AF9-82DC-6052A3CB78BC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4C0C-0523-446A-BFCE-05516200E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123B-ABDA-4056-909B-D61662BAC6CA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8A65-5B2A-4FE3-A0A0-E129E4D0C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076C-CA21-4E11-ADC1-41C9FE7B0934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AF66-2FBE-4B2F-B80A-4BAB3D04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6D74-414B-4E4C-90B8-96A4B5CF88B8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FFC38-B249-4EC9-819E-095F138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D28C-9E0D-4C75-B536-AD1D42CCC5CF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B236-BDE8-41F9-8122-353280A09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F95B95-33D0-46CF-A762-882F2828D245}" type="datetimeFigureOut">
              <a:rPr lang="en-US"/>
              <a:pPr>
                <a:defRPr/>
              </a:pPr>
              <a:t>30-May-12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DEBDCD-E218-4725-AD5A-2C1EBDE33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057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839200" cy="63246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Credit-Grade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 based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Performance and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  Assessment (CGPA)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 System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914400"/>
          <a:ext cx="8610600" cy="5680431"/>
        </p:xfrm>
        <a:graphic>
          <a:graphicData uri="http://schemas.openxmlformats.org/drawingml/2006/table">
            <a:tbl>
              <a:tblPr/>
              <a:tblGrid>
                <a:gridCol w="3522807"/>
                <a:gridCol w="2992695"/>
                <a:gridCol w="2095098"/>
              </a:tblGrid>
              <a:tr h="533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 of Marks obtained out</a:t>
                      </a:r>
                      <a:r>
                        <a:rPr lang="en-IN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IN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/>
                          <a:ea typeface="Times New Roman"/>
                          <a:cs typeface="Times New Roman"/>
                        </a:rPr>
                        <a:t>Grade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Grade Points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/>
                          <a:ea typeface="Times New Roman"/>
                          <a:cs typeface="Times New Roman"/>
                        </a:rPr>
                        <a:t>90-100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Calibri"/>
                          <a:cs typeface="Times New Roman"/>
                        </a:rPr>
                        <a:t>A+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80-89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70-79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60-69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55-59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C+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45-54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40-44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/>
                          <a:ea typeface="Times New Roman"/>
                          <a:cs typeface="Times New Roman"/>
                        </a:rPr>
                        <a:t>39 </a:t>
                      </a: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and less           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smtClean="0">
                          <a:latin typeface="Times New Roman"/>
                          <a:ea typeface="Calibri"/>
                          <a:cs typeface="Times New Roman"/>
                        </a:rPr>
                        <a:t>Applicable</a:t>
                      </a:r>
                      <a:r>
                        <a:rPr lang="en-IN" sz="2400" b="1" baseline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for BA </a:t>
                      </a:r>
                      <a:r>
                        <a:rPr lang="en-IN" sz="2400" b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Bcom</a:t>
                      </a:r>
                      <a:r>
                        <a:rPr lang="en-IN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B.Sc,MA,Mcom,MSc</a:t>
                      </a:r>
                      <a:r>
                        <a:rPr lang="en-IN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16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Conversion of Marks to  Grades in Credit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System (For 40% Passing)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914400"/>
          <a:ext cx="8610600" cy="5680431"/>
        </p:xfrm>
        <a:graphic>
          <a:graphicData uri="http://schemas.openxmlformats.org/drawingml/2006/table">
            <a:tbl>
              <a:tblPr/>
              <a:tblGrid>
                <a:gridCol w="3522807"/>
                <a:gridCol w="2992695"/>
                <a:gridCol w="2095098"/>
              </a:tblGrid>
              <a:tr h="533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 of Marks obtained out</a:t>
                      </a:r>
                      <a:r>
                        <a:rPr lang="en-IN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IN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Grade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Grade Points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/>
                          <a:ea typeface="Times New Roman"/>
                          <a:cs typeface="Times New Roman"/>
                        </a:rPr>
                        <a:t>90-100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Calibri"/>
                          <a:cs typeface="Times New Roman"/>
                        </a:rPr>
                        <a:t>A+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80-89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70-79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60-69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/>
                          <a:ea typeface="Times New Roman"/>
                          <a:cs typeface="Times New Roman"/>
                        </a:rPr>
                        <a:t>55-59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C+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50-54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49 and less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8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(Applicable for the B.Ed. Course)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16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Conversion of Marks to  Grades in Credit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System (For 50% Passing) 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717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endParaRPr lang="en-US" sz="12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Semester Grade Point Average (SGPA)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endParaRPr lang="en-US" sz="240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ea typeface="Calibri" pitchFamily="34" charset="0"/>
                <a:cs typeface="Times New Roman" pitchFamily="18" charset="0"/>
              </a:rPr>
              <a:t>The performance of a student in a semester is indicated by a number called SGPA. </a:t>
            </a:r>
          </a:p>
          <a:p>
            <a:pPr eaLnBrk="0" hangingPunct="0"/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ea typeface="Calibri" pitchFamily="34" charset="0"/>
                <a:cs typeface="Times New Roman" pitchFamily="18" charset="0"/>
              </a:rPr>
              <a:t>SGPA is the weighted average of the grade points obtained in all courses registered by the student   during the semester. It shall be calculated as follows-</a:t>
            </a:r>
          </a:p>
          <a:p>
            <a:pPr eaLnBrk="0" hangingPunct="0"/>
            <a:endParaRPr lang="en-US" sz="8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where 	C</a:t>
            </a:r>
            <a:r>
              <a:rPr lang="en-IN" baseline="-25000"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= the number of credits earned in the i</a:t>
            </a:r>
            <a:r>
              <a:rPr lang="en-IN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course of a semester for </a:t>
            </a: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	  which SGPA is to be calculated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	p</a:t>
            </a:r>
            <a:r>
              <a:rPr lang="en-IN" baseline="-25000"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= grade point earned in the i</a:t>
            </a:r>
            <a:r>
              <a:rPr lang="en-IN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course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	  i = 1,2,3……n represent the number of courses in which a student      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is registered in the concerned semester.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 sz="120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That is, </a:t>
            </a:r>
            <a:endParaRPr lang="en-US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 SGPA 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=  </a:t>
            </a:r>
            <a:r>
              <a:rPr lang="en-IN" b="1">
                <a:latin typeface="Calibri" pitchFamily="34" charset="0"/>
                <a:ea typeface="Calibri" pitchFamily="34" charset="0"/>
                <a:cs typeface="Times New Roman" pitchFamily="18" charset="0"/>
              </a:rPr>
              <a:t>Total  earned  Grade Points  for the Semeste</a:t>
            </a:r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r </a:t>
            </a:r>
          </a:p>
          <a:p>
            <a:r>
              <a:rPr lang="en-IN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---------------------------------------------------------------</a:t>
            </a:r>
          </a:p>
          <a:p>
            <a:r>
              <a:rPr lang="en-IN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Total Credits for the Semester </a:t>
            </a:r>
          </a:p>
          <a:p>
            <a:endParaRPr lang="en-US" sz="16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IN" sz="1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The SGPA is rounded upto two decimal places.</a:t>
            </a:r>
            <a:endParaRPr lang="en-US" sz="16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43840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8915400" cy="677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Final Result</a:t>
            </a:r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/ How </a:t>
            </a:r>
            <a:r>
              <a:rPr lang="en-US" sz="3200" smtClean="0">
                <a:solidFill>
                  <a:srgbClr val="FF0000"/>
                </a:solidFill>
                <a:cs typeface="Times New Roman" pitchFamily="18" charset="0"/>
              </a:rPr>
              <a:t>to Calculate CGPA?</a:t>
            </a:r>
            <a:endParaRPr lang="en-US" sz="3200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 dirty="0">
                <a:cs typeface="Times New Roman" pitchFamily="18" charset="0"/>
              </a:rPr>
              <a:t> Up to date assessment of the overall performance of a student from the time of his / her  first registration is obtained by calculating  a number called Cumulative Grade Point Average </a:t>
            </a: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(CGPA), </a:t>
            </a:r>
            <a:r>
              <a:rPr lang="en-US" sz="2400" dirty="0">
                <a:cs typeface="Times New Roman" pitchFamily="18" charset="0"/>
              </a:rPr>
              <a:t>which is weighted average of the grade points obtained in all courses registered by  the student  since he/she entered the School/Department.</a:t>
            </a:r>
          </a:p>
          <a:p>
            <a:pPr>
              <a:buFontTx/>
              <a:buChar char="•"/>
            </a:pPr>
            <a:endParaRPr lang="en-US" sz="2400" dirty="0"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US" sz="2400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r>
              <a:rPr lang="en-IN" dirty="0">
                <a:latin typeface="Calibri" pitchFamily="34" charset="0"/>
              </a:rPr>
              <a:t>where 	</a:t>
            </a:r>
            <a:r>
              <a:rPr lang="en-IN" dirty="0" err="1">
                <a:latin typeface="Calibri" pitchFamily="34" charset="0"/>
              </a:rPr>
              <a:t>C</a:t>
            </a:r>
            <a:r>
              <a:rPr lang="en-IN" baseline="-25000" dirty="0" err="1">
                <a:latin typeface="Calibri" pitchFamily="34" charset="0"/>
              </a:rPr>
              <a:t>j</a:t>
            </a:r>
            <a:r>
              <a:rPr lang="en-IN" dirty="0">
                <a:latin typeface="Calibri" pitchFamily="34" charset="0"/>
              </a:rPr>
              <a:t> = the number of credits earned in the </a:t>
            </a:r>
            <a:r>
              <a:rPr lang="en-IN" dirty="0" err="1">
                <a:latin typeface="Calibri" pitchFamily="34" charset="0"/>
              </a:rPr>
              <a:t>j</a:t>
            </a:r>
            <a:r>
              <a:rPr lang="en-IN" baseline="30000" dirty="0" err="1">
                <a:latin typeface="Calibri" pitchFamily="34" charset="0"/>
              </a:rPr>
              <a:t>th</a:t>
            </a:r>
            <a:r>
              <a:rPr lang="en-IN" dirty="0">
                <a:latin typeface="Calibri" pitchFamily="34" charset="0"/>
              </a:rPr>
              <a:t> course up to the                                 </a:t>
            </a:r>
            <a:endParaRPr lang="en-US" dirty="0">
              <a:latin typeface="Calibri" pitchFamily="34" charset="0"/>
            </a:endParaRPr>
          </a:p>
          <a:p>
            <a:r>
              <a:rPr lang="en-IN" dirty="0">
                <a:latin typeface="Calibri" pitchFamily="34" charset="0"/>
              </a:rPr>
              <a:t>                         semester for which CGPA is to be calculated</a:t>
            </a:r>
            <a:endParaRPr lang="en-US" dirty="0">
              <a:latin typeface="Calibri" pitchFamily="34" charset="0"/>
            </a:endParaRPr>
          </a:p>
          <a:p>
            <a:r>
              <a:rPr lang="en-IN" dirty="0">
                <a:latin typeface="Calibri" pitchFamily="34" charset="0"/>
              </a:rPr>
              <a:t>	</a:t>
            </a:r>
            <a:r>
              <a:rPr lang="en-IN" dirty="0" err="1">
                <a:latin typeface="Calibri" pitchFamily="34" charset="0"/>
              </a:rPr>
              <a:t>p</a:t>
            </a:r>
            <a:r>
              <a:rPr lang="en-IN" baseline="-25000" dirty="0" err="1">
                <a:latin typeface="Calibri" pitchFamily="34" charset="0"/>
              </a:rPr>
              <a:t>j</a:t>
            </a:r>
            <a:r>
              <a:rPr lang="en-IN" dirty="0">
                <a:latin typeface="Calibri" pitchFamily="34" charset="0"/>
              </a:rPr>
              <a:t> = grade point earned in the </a:t>
            </a:r>
            <a:r>
              <a:rPr lang="en-IN" dirty="0" err="1">
                <a:latin typeface="Calibri" pitchFamily="34" charset="0"/>
              </a:rPr>
              <a:t>j</a:t>
            </a:r>
            <a:r>
              <a:rPr lang="en-IN" baseline="30000" dirty="0" err="1">
                <a:latin typeface="Calibri" pitchFamily="34" charset="0"/>
              </a:rPr>
              <a:t>th</a:t>
            </a:r>
            <a:r>
              <a:rPr lang="en-IN" dirty="0">
                <a:latin typeface="Calibri" pitchFamily="34" charset="0"/>
              </a:rPr>
              <a:t> course. A letter grade lower than  D (i.e. grade 	       point &lt; 4) in a 	course shall not be taken into   consideration for the calculation 	       of CGPA.</a:t>
            </a:r>
            <a:endParaRPr lang="en-US" dirty="0">
              <a:latin typeface="Calibri" pitchFamily="34" charset="0"/>
            </a:endParaRPr>
          </a:p>
          <a:p>
            <a:r>
              <a:rPr lang="en-IN" dirty="0">
                <a:latin typeface="Calibri" pitchFamily="34" charset="0"/>
              </a:rPr>
              <a:t>	 j = 1,2,3……m represent the number of courses in which a student  is registered up 	       to the Semester for which the CGPA is to be  calculated.</a:t>
            </a:r>
            <a:endParaRPr lang="en-US" dirty="0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IN" sz="2400" dirty="0" smtClean="0">
                <a:latin typeface="Calibri" pitchFamily="34" charset="0"/>
              </a:rPr>
              <a:t>    Percentage = CGPA X 10</a:t>
            </a:r>
            <a:endParaRPr lang="en-IN" sz="24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IN" sz="2400" dirty="0">
                <a:latin typeface="Calibri" pitchFamily="34" charset="0"/>
              </a:rPr>
              <a:t>The CGPA is rounded up to </a:t>
            </a:r>
            <a:r>
              <a:rPr lang="en-IN" sz="2400" dirty="0">
                <a:solidFill>
                  <a:srgbClr val="C00000"/>
                </a:solidFill>
                <a:latin typeface="Calibri" pitchFamily="34" charset="0"/>
              </a:rPr>
              <a:t>two decimal places</a:t>
            </a:r>
            <a:endParaRPr lang="en-US" sz="2400" dirty="0">
              <a:solidFill>
                <a:srgbClr val="C00000"/>
              </a:solidFill>
            </a:endParaRPr>
          </a:p>
          <a:p>
            <a:pPr eaLnBrk="0" hangingPunct="0"/>
            <a:endParaRPr lang="en-US" dirty="0"/>
          </a:p>
        </p:txBody>
      </p:sp>
      <p:pic>
        <p:nvPicPr>
          <p:cNvPr id="512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8956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762000"/>
          <a:ext cx="8686800" cy="5867405"/>
        </p:xfrm>
        <a:graphic>
          <a:graphicData uri="http://schemas.openxmlformats.org/drawingml/2006/table">
            <a:tbl>
              <a:tblPr/>
              <a:tblGrid>
                <a:gridCol w="4696785"/>
                <a:gridCol w="3990015"/>
              </a:tblGrid>
              <a:tr h="648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Times New Roman"/>
                          <a:ea typeface="Times New Roman"/>
                          <a:cs typeface="Times New Roman"/>
                        </a:rPr>
                        <a:t>CGPA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800" b="1">
                          <a:latin typeface="Times New Roman"/>
                          <a:ea typeface="Times New Roman"/>
                          <a:cs typeface="Times New Roman"/>
                        </a:rPr>
                        <a:t>Grade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Times New Roman"/>
                          <a:ea typeface="Times New Roman"/>
                          <a:cs typeface="Times New Roman"/>
                        </a:rPr>
                        <a:t>8.0-10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>
                          <a:latin typeface="Times New Roman"/>
                          <a:ea typeface="Calibri"/>
                          <a:cs typeface="Times New Roman"/>
                        </a:rPr>
                        <a:t>A+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smtClean="0">
                          <a:latin typeface="Times New Roman"/>
                          <a:ea typeface="Times New Roman"/>
                          <a:cs typeface="Times New Roman"/>
                        </a:rPr>
                        <a:t>7.0-7.99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6.0-6.99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5.5-5.99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4.5-5.49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/>
                          <a:ea typeface="Calibri"/>
                          <a:cs typeface="Times New Roman"/>
                        </a:rPr>
                        <a:t>C+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4.0-4.49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0   </a:t>
                      </a:r>
                      <a:r>
                        <a:rPr lang="en-IN" sz="2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I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3.99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6175" name="TextBox 2"/>
          <p:cNvSpPr txBox="1">
            <a:spLocks noChangeArrowheads="1"/>
          </p:cNvSpPr>
          <p:nvPr/>
        </p:nvSpPr>
        <p:spPr bwMode="auto">
          <a:xfrm>
            <a:off x="762000" y="2286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  Conversion of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CGPA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in to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288</Words>
  <Application>Microsoft Office PowerPoint</Application>
  <PresentationFormat>On-screen Show (4:3)</PresentationFormat>
  <Paragraphs>122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ACER14</dc:creator>
  <cp:lastModifiedBy>BPPatil</cp:lastModifiedBy>
  <cp:revision>19</cp:revision>
  <dcterms:created xsi:type="dcterms:W3CDTF">2010-09-17T13:29:05Z</dcterms:created>
  <dcterms:modified xsi:type="dcterms:W3CDTF">2012-05-30T02:49:37Z</dcterms:modified>
</cp:coreProperties>
</file>